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Lobster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te2hZS6eKXyAkg+xNRJYQ3uS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Lobster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mcgmanagement.ro/wp-content/uploads/2019/07/13-shutterstock_425567284_mic-2048x1152.jp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factoring.guru/design-patterns/catalo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te.mockito.org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c8e5a4f1d_6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c8e5a4f1d_6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c8e5a4f1d_6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c8e5a4f1d_4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c8e5a4f1d_4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c8e5a4f1d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c8e5a4f1d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 taken from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https://fmcgmanagement.ro/wp-content/uploads/2019/07/13-shutterstock_425567284_mic-2048x1152.jpg</a:t>
            </a:r>
            <a:r>
              <a:rPr lang="en-US"/>
              <a:t> </a:t>
            </a:r>
            <a:endParaRPr/>
          </a:p>
        </p:txBody>
      </p:sp>
      <p:sp>
        <p:nvSpPr>
          <p:cNvPr id="266" name="Google Shape;266;g35c8e5a4f1d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images taken from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https://refactoring.guru/design-patterns/catalog</a:t>
            </a:r>
            <a:r>
              <a:rPr lang="en-US"/>
              <a:t> </a:t>
            </a:r>
            <a:endParaRPr/>
          </a:p>
        </p:txBody>
      </p:sp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images taken from https://refactoring.guru/design-patterns/catalog</a:t>
            </a:r>
            <a:endParaRPr/>
          </a:p>
        </p:txBody>
      </p:sp>
      <p:sp>
        <p:nvSpPr>
          <p:cNvPr id="310" name="Google Shape;31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c8e5a4f1d_6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c8e5a4f1d_6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5c8e5a4f1d_6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c8e5a4f1d_6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c8e5a4f1d_6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5c8e5a4f1d_6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c8e5a4f1d_6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c8e5a4f1d_6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5c8e5a4f1d_6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c8e5a4f1d_6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c8e5a4f1d_6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5c8e5a4f1d_6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c8e5a4f1d_4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c8e5a4f1d_4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5c8e5a4f1d_4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c8e5a4f1d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c8e5a4f1d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5c8e5a4f1d_6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c8e5a4f1d_6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c8e5a4f1d_6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5c8e5a4f1d_6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c8e5a4f1d_4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c8e5a4f1d_4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5c8e5a4f1d_4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https://site.mockito.org/</a:t>
            </a:r>
            <a:r>
              <a:rPr lang="en-US"/>
              <a:t> </a:t>
            </a:r>
            <a:endParaRPr/>
          </a:p>
        </p:txBody>
      </p:sp>
      <p:sp>
        <p:nvSpPr>
          <p:cNvPr id="440" name="Google Shape;4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c8e5a4f1d_6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5c8e5a4f1d_6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c8e5a4f1d_4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c8e5a4f1d_4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c8e5a4f1d_4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720000" y="619200"/>
            <a:ext cx="6833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719999" y="2541599"/>
            <a:ext cx="4981575" cy="3557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/>
          <p:nvPr>
            <p:ph idx="2" type="pic"/>
          </p:nvPr>
        </p:nvSpPr>
        <p:spPr>
          <a:xfrm>
            <a:off x="7127399" y="0"/>
            <a:ext cx="5064603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1"/>
          <p:cNvSpPr/>
          <p:nvPr>
            <p:ph idx="3" type="pic"/>
          </p:nvPr>
        </p:nvSpPr>
        <p:spPr>
          <a:xfrm>
            <a:off x="7729581" y="2286000"/>
            <a:ext cx="446242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21"/>
          <p:cNvSpPr/>
          <p:nvPr>
            <p:ph idx="4" type="pic"/>
          </p:nvPr>
        </p:nvSpPr>
        <p:spPr>
          <a:xfrm>
            <a:off x="6529067" y="4572000"/>
            <a:ext cx="5662935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30"/>
          <p:cNvGrpSpPr/>
          <p:nvPr/>
        </p:nvGrpSpPr>
        <p:grpSpPr>
          <a:xfrm>
            <a:off x="1925914" y="286753"/>
            <a:ext cx="2172608" cy="771782"/>
            <a:chOff x="4475991" y="462098"/>
            <a:chExt cx="3102496" cy="1102109"/>
          </a:xfrm>
        </p:grpSpPr>
        <p:sp>
          <p:nvSpPr>
            <p:cNvPr id="97" name="Google Shape;97;p30"/>
            <p:cNvSpPr/>
            <p:nvPr/>
          </p:nvSpPr>
          <p:spPr>
            <a:xfrm rot="600114">
              <a:off x="4532666" y="754398"/>
              <a:ext cx="694205" cy="713383"/>
            </a:xfrm>
            <a:custGeom>
              <a:rect b="b" l="l" r="r" t="t"/>
              <a:pathLst>
                <a:path extrusionOk="0" h="60" w="58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" name="Google Shape;98;p30"/>
            <p:cNvSpPr/>
            <p:nvPr/>
          </p:nvSpPr>
          <p:spPr>
            <a:xfrm rot="600114">
              <a:off x="5791465" y="505937"/>
              <a:ext cx="587404" cy="943792"/>
            </a:xfrm>
            <a:custGeom>
              <a:rect b="b" l="l" r="r" t="t"/>
              <a:pathLst>
                <a:path extrusionOk="0" h="79" w="4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 rot="600114">
              <a:off x="7087193" y="757585"/>
              <a:ext cx="427203" cy="775416"/>
            </a:xfrm>
            <a:custGeom>
              <a:rect b="b" l="l" r="r" t="t"/>
              <a:pathLst>
                <a:path extrusionOk="0" h="65" w="36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0" name="Google Shape;100;p30"/>
          <p:cNvSpPr txBox="1"/>
          <p:nvPr>
            <p:ph type="title"/>
          </p:nvPr>
        </p:nvSpPr>
        <p:spPr>
          <a:xfrm>
            <a:off x="648362" y="1502418"/>
            <a:ext cx="5158912" cy="103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" type="body"/>
          </p:nvPr>
        </p:nvSpPr>
        <p:spPr>
          <a:xfrm>
            <a:off x="648362" y="2717800"/>
            <a:ext cx="5172182" cy="23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02" name="Google Shape;102;p30"/>
          <p:cNvGrpSpPr/>
          <p:nvPr/>
        </p:nvGrpSpPr>
        <p:grpSpPr>
          <a:xfrm>
            <a:off x="1965598" y="5450653"/>
            <a:ext cx="2218352" cy="641300"/>
            <a:chOff x="4475992" y="5003195"/>
            <a:chExt cx="3167821" cy="915780"/>
          </a:xfrm>
        </p:grpSpPr>
        <p:sp>
          <p:nvSpPr>
            <p:cNvPr id="103" name="Google Shape;103;p30"/>
            <p:cNvSpPr/>
            <p:nvPr/>
          </p:nvSpPr>
          <p:spPr>
            <a:xfrm rot="5400000">
              <a:off x="5690691" y="5352589"/>
              <a:ext cx="749228" cy="383544"/>
            </a:xfrm>
            <a:custGeom>
              <a:rect b="b" l="l" r="r" t="t"/>
              <a:pathLst>
                <a:path extrusionOk="0" h="34" w="66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rot="6274527">
              <a:off x="6910134" y="5062687"/>
              <a:ext cx="647637" cy="678578"/>
            </a:xfrm>
            <a:custGeom>
              <a:rect b="b" l="l" r="r" t="t"/>
              <a:pathLst>
                <a:path extrusionOk="0" h="60" w="57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 rot="4430858">
              <a:off x="4571743" y="5071596"/>
              <a:ext cx="626472" cy="670149"/>
            </a:xfrm>
            <a:custGeom>
              <a:rect b="b" l="l" r="r" t="t"/>
              <a:pathLst>
                <a:path extrusionOk="0" h="59" w="55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6" name="Google Shape;106;p30"/>
          <p:cNvSpPr/>
          <p:nvPr>
            <p:ph idx="2" type="pic"/>
          </p:nvPr>
        </p:nvSpPr>
        <p:spPr>
          <a:xfrm>
            <a:off x="6313088" y="602658"/>
            <a:ext cx="5326462" cy="5250743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0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/>
          <p:nvPr/>
        </p:nvSpPr>
        <p:spPr>
          <a:xfrm rot="5400000">
            <a:off x="4528927" y="-805072"/>
            <a:ext cx="3134147" cy="12192001"/>
          </a:xfrm>
          <a:custGeom>
            <a:rect b="b" l="l" r="r" t="t"/>
            <a:pathLst>
              <a:path extrusionOk="0" h="12192001" w="3134147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31"/>
          <p:cNvSpPr txBox="1"/>
          <p:nvPr>
            <p:ph type="title"/>
          </p:nvPr>
        </p:nvSpPr>
        <p:spPr>
          <a:xfrm>
            <a:off x="635893" y="607075"/>
            <a:ext cx="7603645" cy="1185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8392886" y="567948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CFC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8392886" y="1042422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CFC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1"/>
          <p:cNvSpPr txBox="1"/>
          <p:nvPr>
            <p:ph idx="3" type="body"/>
          </p:nvPr>
        </p:nvSpPr>
        <p:spPr>
          <a:xfrm>
            <a:off x="8392886" y="1503200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C0CFC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1"/>
          <p:cNvSpPr/>
          <p:nvPr>
            <p:ph idx="4" type="pic"/>
          </p:nvPr>
        </p:nvSpPr>
        <p:spPr>
          <a:xfrm>
            <a:off x="625954" y="2362201"/>
            <a:ext cx="2533236" cy="3916941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31"/>
          <p:cNvSpPr/>
          <p:nvPr>
            <p:ph idx="5" type="pic"/>
          </p:nvPr>
        </p:nvSpPr>
        <p:spPr>
          <a:xfrm>
            <a:off x="3438525" y="2394037"/>
            <a:ext cx="2532063" cy="3852539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1"/>
          <p:cNvSpPr/>
          <p:nvPr>
            <p:ph idx="6" type="pic"/>
          </p:nvPr>
        </p:nvSpPr>
        <p:spPr>
          <a:xfrm>
            <a:off x="6254180" y="2394767"/>
            <a:ext cx="2537595" cy="3852534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1"/>
          <p:cNvSpPr/>
          <p:nvPr>
            <p:ph idx="7" type="pic"/>
          </p:nvPr>
        </p:nvSpPr>
        <p:spPr>
          <a:xfrm>
            <a:off x="9070649" y="2362200"/>
            <a:ext cx="2533234" cy="3916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7200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2"/>
          <p:cNvSpPr txBox="1"/>
          <p:nvPr>
            <p:ph idx="2" type="body"/>
          </p:nvPr>
        </p:nvSpPr>
        <p:spPr>
          <a:xfrm>
            <a:off x="6458400" y="2541600"/>
            <a:ext cx="5003801" cy="3234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>
            <p:ph idx="2" type="pic"/>
          </p:nvPr>
        </p:nvSpPr>
        <p:spPr>
          <a:xfrm>
            <a:off x="2" y="0"/>
            <a:ext cx="304100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33"/>
          <p:cNvSpPr/>
          <p:nvPr>
            <p:ph idx="3" type="pic"/>
          </p:nvPr>
        </p:nvSpPr>
        <p:spPr>
          <a:xfrm>
            <a:off x="9136132" y="0"/>
            <a:ext cx="3055868" cy="34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3"/>
          <p:cNvSpPr/>
          <p:nvPr>
            <p:ph idx="4" type="pic"/>
          </p:nvPr>
        </p:nvSpPr>
        <p:spPr>
          <a:xfrm>
            <a:off x="9135805" y="3427200"/>
            <a:ext cx="3056197" cy="34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33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6480174" y="728662"/>
            <a:ext cx="5014913" cy="27765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/>
          <p:nvPr>
            <p:ph idx="2" type="pic"/>
          </p:nvPr>
        </p:nvSpPr>
        <p:spPr>
          <a:xfrm>
            <a:off x="1" y="0"/>
            <a:ext cx="566293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6480175" y="3821113"/>
            <a:ext cx="5014913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/>
          <p:nvPr/>
        </p:nvSpPr>
        <p:spPr>
          <a:xfrm rot="7291575">
            <a:off x="3479502" y="491434"/>
            <a:ext cx="2397877" cy="2244442"/>
          </a:xfrm>
          <a:custGeom>
            <a:rect b="b" l="l" r="r" t="t"/>
            <a:pathLst>
              <a:path extrusionOk="0" h="234" w="250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1">
  <p:cSld name="Topic 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23"/>
          <p:cNvSpPr txBox="1"/>
          <p:nvPr>
            <p:ph type="title"/>
          </p:nvPr>
        </p:nvSpPr>
        <p:spPr>
          <a:xfrm>
            <a:off x="720724" y="1579842"/>
            <a:ext cx="5014913" cy="2039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720725" y="3818283"/>
            <a:ext cx="5014913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/>
          <p:nvPr/>
        </p:nvSpPr>
        <p:spPr>
          <a:xfrm>
            <a:off x="1" y="0"/>
            <a:ext cx="7100407" cy="6858000"/>
          </a:xfrm>
          <a:custGeom>
            <a:rect b="b" l="l" r="r" t="t"/>
            <a:pathLst>
              <a:path extrusionOk="0" h="6858000" w="7100407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/>
          <p:nvPr>
            <p:ph idx="2" type="pic"/>
          </p:nvPr>
        </p:nvSpPr>
        <p:spPr>
          <a:xfrm>
            <a:off x="0" y="1"/>
            <a:ext cx="4817996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24"/>
          <p:cNvSpPr/>
          <p:nvPr>
            <p:ph idx="3" type="pic"/>
          </p:nvPr>
        </p:nvSpPr>
        <p:spPr>
          <a:xfrm>
            <a:off x="7374705" y="-3"/>
            <a:ext cx="4817297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3668764" y="728529"/>
            <a:ext cx="4929136" cy="36945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3628231" y="4818014"/>
            <a:ext cx="4935538" cy="853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C0CFC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1" type="ftr"/>
          </p:nvPr>
        </p:nvSpPr>
        <p:spPr>
          <a:xfrm>
            <a:off x="3594100" y="6138000"/>
            <a:ext cx="5003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5"/>
          <p:cNvSpPr/>
          <p:nvPr/>
        </p:nvSpPr>
        <p:spPr>
          <a:xfrm>
            <a:off x="10654049" y="0"/>
            <a:ext cx="1294670" cy="1177964"/>
          </a:xfrm>
          <a:custGeom>
            <a:rect b="b" l="l" r="r" t="t"/>
            <a:pathLst>
              <a:path extrusionOk="0" h="1177964" w="1294670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720000" y="616890"/>
            <a:ext cx="392772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4647727" y="616890"/>
            <a:ext cx="681243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C0CFC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/>
          <p:nvPr/>
        </p:nvSpPr>
        <p:spPr>
          <a:xfrm flipH="1" rot="-5400000">
            <a:off x="4524645" y="-809352"/>
            <a:ext cx="3142706" cy="12192000"/>
          </a:xfrm>
          <a:custGeom>
            <a:rect b="b" l="l" r="r" t="t"/>
            <a:pathLst>
              <a:path extrusionOk="0" h="12192000" w="3142706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6"/>
          <p:cNvSpPr/>
          <p:nvPr>
            <p:ph idx="2" type="pic"/>
          </p:nvPr>
        </p:nvSpPr>
        <p:spPr>
          <a:xfrm>
            <a:off x="518111" y="2634818"/>
            <a:ext cx="3484645" cy="3504675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26"/>
          <p:cNvSpPr/>
          <p:nvPr>
            <p:ph idx="3" type="pic"/>
          </p:nvPr>
        </p:nvSpPr>
        <p:spPr>
          <a:xfrm>
            <a:off x="4383257" y="2634818"/>
            <a:ext cx="3534716" cy="350467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6"/>
          <p:cNvSpPr/>
          <p:nvPr>
            <p:ph idx="4" type="pic"/>
          </p:nvPr>
        </p:nvSpPr>
        <p:spPr>
          <a:xfrm>
            <a:off x="8298476" y="2680058"/>
            <a:ext cx="3485697" cy="3449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/>
          <p:nvPr/>
        </p:nvSpPr>
        <p:spPr>
          <a:xfrm>
            <a:off x="10654049" y="0"/>
            <a:ext cx="1294670" cy="1177964"/>
          </a:xfrm>
          <a:custGeom>
            <a:rect b="b" l="l" r="r" t="t"/>
            <a:pathLst>
              <a:path extrusionOk="0" h="1177964" w="1294670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7200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27"/>
          <p:cNvSpPr txBox="1"/>
          <p:nvPr>
            <p:ph idx="2" type="body"/>
          </p:nvPr>
        </p:nvSpPr>
        <p:spPr>
          <a:xfrm>
            <a:off x="720000" y="2541600"/>
            <a:ext cx="5003801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3" type="body"/>
          </p:nvPr>
        </p:nvSpPr>
        <p:spPr>
          <a:xfrm>
            <a:off x="6458400" y="1840698"/>
            <a:ext cx="5015638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27"/>
          <p:cNvSpPr txBox="1"/>
          <p:nvPr>
            <p:ph idx="4" type="body"/>
          </p:nvPr>
        </p:nvSpPr>
        <p:spPr>
          <a:xfrm>
            <a:off x="6458400" y="2541600"/>
            <a:ext cx="5003800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/>
          <p:nvPr/>
        </p:nvSpPr>
        <p:spPr>
          <a:xfrm>
            <a:off x="10654049" y="0"/>
            <a:ext cx="1294670" cy="1177964"/>
          </a:xfrm>
          <a:custGeom>
            <a:rect b="b" l="l" r="r" t="t"/>
            <a:pathLst>
              <a:path extrusionOk="0" h="1177964" w="1294670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720000" y="1840698"/>
            <a:ext cx="3312105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28"/>
          <p:cNvSpPr txBox="1"/>
          <p:nvPr>
            <p:ph idx="2" type="body"/>
          </p:nvPr>
        </p:nvSpPr>
        <p:spPr>
          <a:xfrm>
            <a:off x="720002" y="2541600"/>
            <a:ext cx="3304288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3" type="body"/>
          </p:nvPr>
        </p:nvSpPr>
        <p:spPr>
          <a:xfrm>
            <a:off x="4439948" y="1840698"/>
            <a:ext cx="3312105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28"/>
          <p:cNvSpPr txBox="1"/>
          <p:nvPr>
            <p:ph idx="4" type="body"/>
          </p:nvPr>
        </p:nvSpPr>
        <p:spPr>
          <a:xfrm>
            <a:off x="4443857" y="2541600"/>
            <a:ext cx="3304287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5" type="body"/>
          </p:nvPr>
        </p:nvSpPr>
        <p:spPr>
          <a:xfrm>
            <a:off x="8136220" y="1840698"/>
            <a:ext cx="3312105" cy="565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28"/>
          <p:cNvSpPr txBox="1"/>
          <p:nvPr>
            <p:ph idx="6" type="body"/>
          </p:nvPr>
        </p:nvSpPr>
        <p:spPr>
          <a:xfrm>
            <a:off x="8140274" y="2541600"/>
            <a:ext cx="3304287" cy="323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/Chart/Graph">
  <p:cSld name="Timeline/Chart/Graph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/>
          <p:nvPr>
            <p:ph type="title"/>
          </p:nvPr>
        </p:nvSpPr>
        <p:spPr>
          <a:xfrm>
            <a:off x="720000" y="619200"/>
            <a:ext cx="10728322" cy="788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" name="Google Shape;83;p29"/>
          <p:cNvGrpSpPr/>
          <p:nvPr/>
        </p:nvGrpSpPr>
        <p:grpSpPr>
          <a:xfrm>
            <a:off x="362889" y="367510"/>
            <a:ext cx="730262" cy="1522379"/>
            <a:chOff x="588010" y="1106329"/>
            <a:chExt cx="1529214" cy="3187961"/>
          </a:xfrm>
        </p:grpSpPr>
        <p:sp>
          <p:nvSpPr>
            <p:cNvPr id="84" name="Google Shape;84;p29"/>
            <p:cNvSpPr/>
            <p:nvPr/>
          </p:nvSpPr>
          <p:spPr>
            <a:xfrm rot="-4799886">
              <a:off x="1083914" y="3331230"/>
              <a:ext cx="879143" cy="903430"/>
            </a:xfrm>
            <a:custGeom>
              <a:rect b="b" l="l" r="r" t="t"/>
              <a:pathLst>
                <a:path extrusionOk="0" h="60" w="58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29"/>
            <p:cNvSpPr/>
            <p:nvPr/>
          </p:nvSpPr>
          <p:spPr>
            <a:xfrm rot="-4799886">
              <a:off x="869193" y="1989904"/>
              <a:ext cx="743890" cy="1195221"/>
            </a:xfrm>
            <a:custGeom>
              <a:rect b="b" l="l" r="r" t="t"/>
              <a:pathLst>
                <a:path extrusionOk="0" h="79" w="4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29"/>
            <p:cNvSpPr/>
            <p:nvPr/>
          </p:nvSpPr>
          <p:spPr>
            <a:xfrm rot="-4799886">
              <a:off x="1316205" y="967005"/>
              <a:ext cx="541011" cy="981989"/>
            </a:xfrm>
            <a:custGeom>
              <a:rect b="b" l="l" r="r" t="t"/>
              <a:pathLst>
                <a:path extrusionOk="0" h="65" w="36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7" name="Google Shape;87;p29"/>
          <p:cNvGrpSpPr/>
          <p:nvPr/>
        </p:nvGrpSpPr>
        <p:grpSpPr>
          <a:xfrm>
            <a:off x="10974414" y="224456"/>
            <a:ext cx="683102" cy="1697329"/>
            <a:chOff x="10118013" y="861876"/>
            <a:chExt cx="1430459" cy="3554321"/>
          </a:xfrm>
        </p:grpSpPr>
        <p:sp>
          <p:nvSpPr>
            <p:cNvPr id="88" name="Google Shape;88;p29"/>
            <p:cNvSpPr/>
            <p:nvPr/>
          </p:nvSpPr>
          <p:spPr>
            <a:xfrm>
              <a:off x="10562739" y="2385730"/>
              <a:ext cx="985733" cy="504616"/>
            </a:xfrm>
            <a:custGeom>
              <a:rect b="b" l="l" r="r" t="t"/>
              <a:pathLst>
                <a:path extrusionOk="0" h="34" w="66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29"/>
            <p:cNvSpPr/>
            <p:nvPr/>
          </p:nvSpPr>
          <p:spPr>
            <a:xfrm rot="874527">
              <a:off x="10288245" y="954724"/>
              <a:ext cx="852074" cy="892781"/>
            </a:xfrm>
            <a:custGeom>
              <a:rect b="b" l="l" r="r" t="t"/>
              <a:pathLst>
                <a:path extrusionOk="0" h="60" w="57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29"/>
            <p:cNvSpPr/>
            <p:nvPr/>
          </p:nvSpPr>
          <p:spPr>
            <a:xfrm rot="-969142">
              <a:off x="10224385" y="3437261"/>
              <a:ext cx="824227" cy="881691"/>
            </a:xfrm>
            <a:custGeom>
              <a:rect b="b" l="l" r="r" t="t"/>
              <a:pathLst>
                <a:path extrusionOk="0" h="59" w="55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29"/>
          <p:cNvSpPr txBox="1"/>
          <p:nvPr>
            <p:ph idx="1" type="body"/>
          </p:nvPr>
        </p:nvSpPr>
        <p:spPr>
          <a:xfrm>
            <a:off x="774133" y="2385982"/>
            <a:ext cx="10643735" cy="324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algn="l">
              <a:lnSpc>
                <a:spcPct val="120000"/>
              </a:lnSpc>
              <a:spcBef>
                <a:spcPts val="0"/>
              </a:spcBef>
              <a:buNone/>
              <a:defRPr/>
            </a:lvl1pPr>
            <a:lvl2pPr indent="0" lvl="1" marL="0" algn="l">
              <a:lnSpc>
                <a:spcPct val="120000"/>
              </a:lnSpc>
              <a:spcBef>
                <a:spcPts val="0"/>
              </a:spcBef>
              <a:buNone/>
              <a:defRPr/>
            </a:lvl2pPr>
            <a:lvl3pPr indent="0" lvl="2" marL="0" algn="l">
              <a:lnSpc>
                <a:spcPct val="120000"/>
              </a:lnSpc>
              <a:spcBef>
                <a:spcPts val="0"/>
              </a:spcBef>
              <a:buNone/>
              <a:defRPr/>
            </a:lvl3pPr>
            <a:lvl4pPr indent="0" lvl="3" marL="0" algn="l">
              <a:lnSpc>
                <a:spcPct val="120000"/>
              </a:lnSpc>
              <a:spcBef>
                <a:spcPts val="0"/>
              </a:spcBef>
              <a:buNone/>
              <a:defRPr/>
            </a:lvl4pPr>
            <a:lvl5pPr indent="0" lvl="4" marL="0" algn="l">
              <a:lnSpc>
                <a:spcPct val="120000"/>
              </a:lnSpc>
              <a:spcBef>
                <a:spcPts val="0"/>
              </a:spcBef>
              <a:buNone/>
              <a:defRPr/>
            </a:lvl5pPr>
            <a:lvl6pPr indent="0" lvl="5" marL="0" algn="l">
              <a:lnSpc>
                <a:spcPct val="120000"/>
              </a:lnSpc>
              <a:spcBef>
                <a:spcPts val="0"/>
              </a:spcBef>
              <a:buNone/>
              <a:defRPr/>
            </a:lvl6pPr>
            <a:lvl7pPr indent="0" lvl="6" marL="0" algn="l">
              <a:lnSpc>
                <a:spcPct val="120000"/>
              </a:lnSpc>
              <a:spcBef>
                <a:spcPts val="0"/>
              </a:spcBef>
              <a:buNone/>
              <a:defRPr/>
            </a:lvl7pPr>
            <a:lvl8pPr indent="0" lvl="7" marL="0" algn="l">
              <a:lnSpc>
                <a:spcPct val="120000"/>
              </a:lnSpc>
              <a:spcBef>
                <a:spcPts val="0"/>
              </a:spcBef>
              <a:buNone/>
              <a:defRPr/>
            </a:lvl8pPr>
            <a:lvl9pPr indent="0" lvl="8" marL="0" algn="l">
              <a:lnSpc>
                <a:spcPct val="120000"/>
              </a:lnSpc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4B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0"/>
          <p:cNvSpPr txBox="1"/>
          <p:nvPr>
            <p:ph idx="1" type="body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61">
          <p15:clr>
            <a:srgbClr val="F26B43"/>
          </p15:clr>
        </p15:guide>
        <p15:guide id="2" pos="1209">
          <p15:clr>
            <a:srgbClr val="F26B43"/>
          </p15:clr>
        </p15:guide>
        <p15:guide id="3" pos="1663">
          <p15:clr>
            <a:srgbClr val="F26B43"/>
          </p15:clr>
        </p15:guide>
        <p15:guide id="4" pos="2865">
          <p15:clr>
            <a:srgbClr val="F26B43"/>
          </p15:clr>
        </p15:guide>
        <p15:guide id="5" pos="4067">
          <p15:clr>
            <a:srgbClr val="F26B43"/>
          </p15:clr>
        </p15:guide>
        <p15:guide id="6" pos="4815">
          <p15:clr>
            <a:srgbClr val="F26B43"/>
          </p15:clr>
        </p15:guide>
        <p15:guide id="7" pos="5269">
          <p15:clr>
            <a:srgbClr val="F26B43"/>
          </p15:clr>
        </p15:guide>
        <p15:guide id="8" pos="6017">
          <p15:clr>
            <a:srgbClr val="F26B43"/>
          </p15:clr>
        </p15:guide>
        <p15:guide id="9" pos="6471">
          <p15:clr>
            <a:srgbClr val="F26B43"/>
          </p15:clr>
        </p15:guide>
        <p15:guide id="10" pos="7219">
          <p15:clr>
            <a:srgbClr val="F26B43"/>
          </p15:clr>
        </p15:guide>
        <p15:guide id="11" orient="horz" pos="459">
          <p15:clr>
            <a:srgbClr val="F26B43"/>
          </p15:clr>
        </p15:guide>
        <p15:guide id="12" orient="horz" pos="1661">
          <p15:clr>
            <a:srgbClr val="F26B43"/>
          </p15:clr>
        </p15:guide>
        <p15:guide id="13" orient="horz" pos="2432">
          <p15:clr>
            <a:srgbClr val="F26B43"/>
          </p15:clr>
        </p15:guide>
        <p15:guide id="14" orient="horz" pos="2886">
          <p15:clr>
            <a:srgbClr val="F26B43"/>
          </p15:clr>
        </p15:guide>
        <p15:guide id="15" orient="horz" pos="3634">
          <p15:clr>
            <a:srgbClr val="F26B43"/>
          </p15:clr>
        </p15:guide>
        <p15:guide id="16" pos="3840">
          <p15:clr>
            <a:srgbClr val="5ACBF0"/>
          </p15:clr>
        </p15:guide>
        <p15:guide id="17" pos="2411">
          <p15:clr>
            <a:srgbClr val="F26B43"/>
          </p15:clr>
        </p15:guide>
        <p15:guide id="18" pos="3613">
          <p15:clr>
            <a:srgbClr val="F26B43"/>
          </p15:clr>
        </p15:guide>
        <p15:guide id="19" orient="horz" pos="1207">
          <p15:clr>
            <a:srgbClr val="F26B43"/>
          </p15:clr>
        </p15:guide>
        <p15:guide id="20" orient="horz" pos="2047">
          <p15:clr>
            <a:srgbClr val="5ACBF0"/>
          </p15:clr>
        </p15:guide>
        <p15:guide id="21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7.jpg"/><Relationship Id="rId5" Type="http://schemas.openxmlformats.org/officeDocument/2006/relationships/image" Target="../media/image62.jpg"/><Relationship Id="rId6" Type="http://schemas.openxmlformats.org/officeDocument/2006/relationships/image" Target="../media/image37.jpg"/><Relationship Id="rId7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jpg"/><Relationship Id="rId4" Type="http://schemas.openxmlformats.org/officeDocument/2006/relationships/image" Target="../media/image35.jpg"/><Relationship Id="rId9" Type="http://schemas.openxmlformats.org/officeDocument/2006/relationships/image" Target="../media/image48.png"/><Relationship Id="rId5" Type="http://schemas.openxmlformats.org/officeDocument/2006/relationships/image" Target="../media/image30.jpg"/><Relationship Id="rId6" Type="http://schemas.openxmlformats.org/officeDocument/2006/relationships/image" Target="../media/image36.jp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6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jpg"/><Relationship Id="rId4" Type="http://schemas.openxmlformats.org/officeDocument/2006/relationships/image" Target="../media/image51.jpg"/><Relationship Id="rId5" Type="http://schemas.openxmlformats.org/officeDocument/2006/relationships/image" Target="../media/image54.jpg"/><Relationship Id="rId6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type="title"/>
          </p:nvPr>
        </p:nvSpPr>
        <p:spPr>
          <a:xfrm>
            <a:off x="862475" y="2880763"/>
            <a:ext cx="6833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000">
                <a:solidFill>
                  <a:schemeClr val="accent4"/>
                </a:solidFill>
              </a:rPr>
              <a:t>Animal Shelter Project</a:t>
            </a:r>
            <a:endParaRPr sz="4000">
              <a:solidFill>
                <a:schemeClr val="accent4"/>
              </a:solidFill>
            </a:endParaRPr>
          </a:p>
        </p:txBody>
      </p:sp>
      <p:sp>
        <p:nvSpPr>
          <p:cNvPr id="139" name="Google Shape;139;p1"/>
          <p:cNvSpPr txBox="1"/>
          <p:nvPr>
            <p:ph idx="1" type="body"/>
          </p:nvPr>
        </p:nvSpPr>
        <p:spPr>
          <a:xfrm>
            <a:off x="1193600" y="4357963"/>
            <a:ext cx="45969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accent1"/>
                </a:solidFill>
              </a:rPr>
              <a:t>By Anastassia Tarassova (1277712)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accent1"/>
                </a:solidFill>
              </a:rPr>
              <a:t>and 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accent1"/>
                </a:solidFill>
              </a:rPr>
              <a:t>Dang Huynh Minh (1670214)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1" title="bird3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551" l="0" r="0" t="3711"/>
          <a:stretch/>
        </p:blipFill>
        <p:spPr>
          <a:xfrm>
            <a:off x="6764225" y="3574406"/>
            <a:ext cx="4462499" cy="2014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 title="dog2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1579" l="0" r="0" t="11579"/>
          <a:stretch/>
        </p:blipFill>
        <p:spPr>
          <a:xfrm>
            <a:off x="6764231" y="381000"/>
            <a:ext cx="4462502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 title="cat4.jp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9677" l="0" r="0" t="19683"/>
          <a:stretch/>
        </p:blipFill>
        <p:spPr>
          <a:xfrm>
            <a:off x="660580" y="381000"/>
            <a:ext cx="566293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"/>
          <p:cNvSpPr txBox="1"/>
          <p:nvPr>
            <p:ph idx="10" type="dt"/>
          </p:nvPr>
        </p:nvSpPr>
        <p:spPr>
          <a:xfrm>
            <a:off x="854140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4B4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/>
          <p:nvPr>
            <p:ph type="title"/>
          </p:nvPr>
        </p:nvSpPr>
        <p:spPr>
          <a:xfrm>
            <a:off x="5107000" y="724200"/>
            <a:ext cx="6515100" cy="5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1935"/>
              <a:buFont typeface="Arial"/>
              <a:buNone/>
            </a:pPr>
            <a:r>
              <a:rPr lang="en-US"/>
              <a:t>What about algorithms? </a:t>
            </a:r>
            <a:endParaRPr sz="3100"/>
          </a:p>
          <a:p>
            <a:pPr indent="0" lvl="0" marL="4572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4"/>
                </a:solidFill>
              </a:rPr>
              <a:t>search by name: </a:t>
            </a:r>
            <a:br>
              <a:rPr lang="en-US" sz="3100"/>
            </a:br>
            <a:r>
              <a:rPr lang="en-US" sz="3100"/>
              <a:t>	linear scan over list (</a:t>
            </a:r>
            <a:r>
              <a:rPr lang="en-US" sz="3100"/>
              <a:t> O(n) </a:t>
            </a:r>
            <a:r>
              <a:rPr lang="en-US" sz="3100"/>
              <a:t>) + binary </a:t>
            </a:r>
            <a:endParaRPr sz="3100"/>
          </a:p>
          <a:p>
            <a:pPr indent="0" lvl="0" marL="4572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1"/>
                </a:solidFill>
              </a:rPr>
              <a:t>search by id: </a:t>
            </a:r>
            <a:br>
              <a:rPr lang="en-US" sz="3100"/>
            </a:br>
            <a:r>
              <a:rPr lang="en-US" sz="3100"/>
              <a:t>	currently linear (also </a:t>
            </a:r>
            <a:r>
              <a:rPr lang="en-US" sz="3100"/>
              <a:t>O(n)</a:t>
            </a:r>
            <a:r>
              <a:rPr lang="en-US" sz="3100"/>
              <a:t>, could be improved with a Map)</a:t>
            </a:r>
            <a:endParaRPr sz="3100"/>
          </a:p>
          <a:p>
            <a:pPr indent="0" lvl="0" marL="4572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4"/>
                </a:solidFill>
              </a:rPr>
              <a:t>sorting: </a:t>
            </a:r>
            <a:br>
              <a:rPr lang="en-US" sz="3100"/>
            </a:br>
            <a:r>
              <a:rPr lang="en-US" sz="3100"/>
              <a:t>	Java’s built-in sort() with custom comparators for name and age </a:t>
            </a:r>
            <a:endParaRPr sz="3100"/>
          </a:p>
        </p:txBody>
      </p:sp>
      <p:sp>
        <p:nvSpPr>
          <p:cNvPr id="236" name="Google Shape;236;p9"/>
          <p:cNvSpPr txBox="1"/>
          <p:nvPr>
            <p:ph idx="11" type="ftr"/>
          </p:nvPr>
        </p:nvSpPr>
        <p:spPr>
          <a:xfrm>
            <a:off x="3594100" y="6138000"/>
            <a:ext cx="5003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237" name="Google Shape;237;p9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9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239" name="Google Shape;2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1179750"/>
            <a:ext cx="4178300" cy="5110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1236375" y="482375"/>
            <a:ext cx="259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AnimalRegistry.java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c8e5a4f1d_6_87"/>
          <p:cNvSpPr txBox="1"/>
          <p:nvPr>
            <p:ph idx="1" type="body"/>
          </p:nvPr>
        </p:nvSpPr>
        <p:spPr>
          <a:xfrm>
            <a:off x="3628231" y="4818014"/>
            <a:ext cx="4935600" cy="8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5c8e5a4f1d_6_87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g35c8e5a4f1d_6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125" y="1498600"/>
            <a:ext cx="541972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5c8e5a4f1d_6_87"/>
          <p:cNvSpPr txBox="1"/>
          <p:nvPr/>
        </p:nvSpPr>
        <p:spPr>
          <a:xfrm>
            <a:off x="4776025" y="236075"/>
            <a:ext cx="26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Binary Search by Id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g35c8e5a4f1d_6_87"/>
          <p:cNvSpPr txBox="1"/>
          <p:nvPr/>
        </p:nvSpPr>
        <p:spPr>
          <a:xfrm>
            <a:off x="4377538" y="1006000"/>
            <a:ext cx="376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AnimalRegistry.java (cont.)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g35c8e5a4f1d_6_87"/>
          <p:cNvSpPr txBox="1"/>
          <p:nvPr/>
        </p:nvSpPr>
        <p:spPr>
          <a:xfrm>
            <a:off x="816425" y="1726175"/>
            <a:ext cx="1702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Best case: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can be O(1)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if we land directly on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searched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Animal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g35c8e5a4f1d_6_87"/>
          <p:cNvSpPr txBox="1"/>
          <p:nvPr/>
        </p:nvSpPr>
        <p:spPr>
          <a:xfrm>
            <a:off x="9672750" y="1726175"/>
            <a:ext cx="1702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Worst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case: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can be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O(logn)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because of call stack from recursive search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until Animal found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c8e5a4f1d_4_45"/>
          <p:cNvSpPr/>
          <p:nvPr>
            <p:ph idx="3" type="pic"/>
          </p:nvPr>
        </p:nvSpPr>
        <p:spPr>
          <a:xfrm>
            <a:off x="7374705" y="-3"/>
            <a:ext cx="4817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g35c8e5a4f1d_4_45"/>
          <p:cNvSpPr txBox="1"/>
          <p:nvPr>
            <p:ph type="title"/>
          </p:nvPr>
        </p:nvSpPr>
        <p:spPr>
          <a:xfrm>
            <a:off x="489850" y="728525"/>
            <a:ext cx="6515100" cy="5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1935"/>
              <a:buFont typeface="Arial"/>
              <a:buNone/>
            </a:pPr>
            <a:r>
              <a:rPr lang="en-US"/>
              <a:t>Algorithms (cont.)</a:t>
            </a:r>
            <a:endParaRPr sz="31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1"/>
                </a:solidFill>
              </a:rPr>
              <a:t>FIFO</a:t>
            </a:r>
            <a:r>
              <a:rPr lang="en-US" sz="3100">
                <a:solidFill>
                  <a:schemeClr val="accent1"/>
                </a:solidFill>
              </a:rPr>
              <a:t>: </a:t>
            </a:r>
            <a:br>
              <a:rPr lang="en-US" sz="3100"/>
            </a:br>
            <a:r>
              <a:rPr lang="en-US" sz="3100"/>
              <a:t>	enqueue/dequeue</a:t>
            </a:r>
            <a:endParaRPr sz="31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4"/>
                </a:solidFill>
              </a:rPr>
              <a:t>prompt validators:</a:t>
            </a:r>
            <a:r>
              <a:rPr lang="en-US" sz="3100">
                <a:solidFill>
                  <a:schemeClr val="accent4"/>
                </a:solidFill>
              </a:rPr>
              <a:t> </a:t>
            </a:r>
            <a:br>
              <a:rPr lang="en-US" sz="3100"/>
            </a:br>
            <a:r>
              <a:rPr lang="en-US" sz="3100"/>
              <a:t>	basic loops for checking booleans/numeric inputs (in Animal Controller)</a:t>
            </a:r>
            <a:endParaRPr sz="31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1"/>
                </a:solidFill>
              </a:rPr>
              <a:t>builders:</a:t>
            </a:r>
            <a:r>
              <a:rPr lang="en-US" sz="3100">
                <a:solidFill>
                  <a:schemeClr val="accent1"/>
                </a:solidFill>
              </a:rPr>
              <a:t> </a:t>
            </a:r>
            <a:br>
              <a:rPr lang="en-US" sz="3100"/>
            </a:br>
            <a:r>
              <a:rPr lang="en-US" sz="3100"/>
              <a:t>	not quite an algorithm, but contributes to their </a:t>
            </a:r>
            <a:r>
              <a:rPr lang="en-US" sz="3100"/>
              <a:t>efficiency</a:t>
            </a:r>
            <a:r>
              <a:rPr lang="en-US" sz="3100"/>
              <a:t> </a:t>
            </a:r>
            <a:endParaRPr sz="3100"/>
          </a:p>
        </p:txBody>
      </p:sp>
      <p:sp>
        <p:nvSpPr>
          <p:cNvPr id="259" name="Google Shape;259;g35c8e5a4f1d_4_45"/>
          <p:cNvSpPr txBox="1"/>
          <p:nvPr>
            <p:ph idx="11" type="ftr"/>
          </p:nvPr>
        </p:nvSpPr>
        <p:spPr>
          <a:xfrm>
            <a:off x="3594100" y="6138000"/>
            <a:ext cx="5003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260" name="Google Shape;260;g35c8e5a4f1d_4_45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35c8e5a4f1d_4_45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262" name="Google Shape;262;g35c8e5a4f1d_4_45"/>
          <p:cNvPicPr preferRelativeResize="0"/>
          <p:nvPr/>
        </p:nvPicPr>
        <p:blipFill rotWithShape="1">
          <a:blip r:embed="rId3">
            <a:alphaModFix/>
          </a:blip>
          <a:srcRect b="0" l="0" r="10128" t="0"/>
          <a:stretch/>
        </p:blipFill>
        <p:spPr>
          <a:xfrm>
            <a:off x="7527100" y="0"/>
            <a:ext cx="4704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c8e5a4f1d_6_0"/>
          <p:cNvSpPr/>
          <p:nvPr>
            <p:ph idx="2" type="pic"/>
          </p:nvPr>
        </p:nvSpPr>
        <p:spPr>
          <a:xfrm>
            <a:off x="0" y="1"/>
            <a:ext cx="4818000" cy="6858000"/>
          </a:xfrm>
          <a:prstGeom prst="rect">
            <a:avLst/>
          </a:prstGeom>
        </p:spPr>
      </p:sp>
      <p:sp>
        <p:nvSpPr>
          <p:cNvPr id="269" name="Google Shape;269;g35c8e5a4f1d_6_0"/>
          <p:cNvSpPr/>
          <p:nvPr>
            <p:ph idx="3" type="pic"/>
          </p:nvPr>
        </p:nvSpPr>
        <p:spPr>
          <a:xfrm>
            <a:off x="7374705" y="-3"/>
            <a:ext cx="4817400" cy="6858000"/>
          </a:xfrm>
          <a:prstGeom prst="rect">
            <a:avLst/>
          </a:prstGeom>
        </p:spPr>
      </p:sp>
      <p:sp>
        <p:nvSpPr>
          <p:cNvPr id="270" name="Google Shape;270;g35c8e5a4f1d_6_0"/>
          <p:cNvSpPr txBox="1"/>
          <p:nvPr>
            <p:ph type="title"/>
          </p:nvPr>
        </p:nvSpPr>
        <p:spPr>
          <a:xfrm>
            <a:off x="3668764" y="728529"/>
            <a:ext cx="4929000" cy="369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5c8e5a4f1d_6_0"/>
          <p:cNvSpPr txBox="1"/>
          <p:nvPr>
            <p:ph idx="1" type="body"/>
          </p:nvPr>
        </p:nvSpPr>
        <p:spPr>
          <a:xfrm>
            <a:off x="3628231" y="4818014"/>
            <a:ext cx="4935600" cy="85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5c8e5a4f1d_6_0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35c8e5a4f1d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5c8e5a4f1d_6_0" title="lizard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975" y="5768975"/>
            <a:ext cx="853500" cy="8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5c8e5a4f1d_6_0" title="lizard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3145525"/>
            <a:ext cx="853501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5c8e5a4f1d_6_0" title="birds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06" y="5768975"/>
            <a:ext cx="1075818" cy="8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5c8e5a4f1d_6_0" title="cat3.jpg"/>
          <p:cNvPicPr preferRelativeResize="0"/>
          <p:nvPr/>
        </p:nvPicPr>
        <p:blipFill rotWithShape="1">
          <a:blip r:embed="rId6">
            <a:alphaModFix/>
          </a:blip>
          <a:srcRect b="14897" l="0" r="0" t="25510"/>
          <a:stretch/>
        </p:blipFill>
        <p:spPr>
          <a:xfrm>
            <a:off x="5820923" y="5747607"/>
            <a:ext cx="1075826" cy="85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5c8e5a4f1d_6_0" title="dog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0138" y="5728330"/>
            <a:ext cx="1188600" cy="89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c8e5a4f1d_6_0"/>
          <p:cNvSpPr txBox="1"/>
          <p:nvPr/>
        </p:nvSpPr>
        <p:spPr>
          <a:xfrm>
            <a:off x="8017550" y="2636850"/>
            <a:ext cx="396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Marketed as </a:t>
            </a:r>
            <a:endParaRPr sz="27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Animal of the Month</a:t>
            </a:r>
            <a:endParaRPr sz="27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Design Patterns Used</a:t>
            </a:r>
            <a:endParaRPr/>
          </a:p>
        </p:txBody>
      </p:sp>
      <p:grpSp>
        <p:nvGrpSpPr>
          <p:cNvPr id="285" name="Google Shape;285;p10"/>
          <p:cNvGrpSpPr/>
          <p:nvPr/>
        </p:nvGrpSpPr>
        <p:grpSpPr>
          <a:xfrm>
            <a:off x="1372645" y="2541587"/>
            <a:ext cx="9483649" cy="3704896"/>
            <a:chOff x="651920" y="0"/>
            <a:chExt cx="9483649" cy="3704896"/>
          </a:xfrm>
        </p:grpSpPr>
        <p:sp>
          <p:nvSpPr>
            <p:cNvPr id="286" name="Google Shape;286;p10"/>
            <p:cNvSpPr/>
            <p:nvPr/>
          </p:nvSpPr>
          <p:spPr>
            <a:xfrm>
              <a:off x="782041" y="0"/>
              <a:ext cx="1309230" cy="130923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51920" y="1716571"/>
              <a:ext cx="1605367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 txBox="1"/>
            <p:nvPr/>
          </p:nvSpPr>
          <p:spPr>
            <a:xfrm>
              <a:off x="651920" y="1716571"/>
              <a:ext cx="1605367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Observer</a:t>
              </a:r>
              <a:br>
                <a:rPr b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ew arrivals signaled to: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Volunteers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Vets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Admins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3192680" y="0"/>
              <a:ext cx="1309230" cy="130923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863661" y="1716571"/>
              <a:ext cx="1967215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 txBox="1"/>
            <p:nvPr/>
          </p:nvSpPr>
          <p:spPr>
            <a:xfrm>
              <a:off x="2863661" y="1716571"/>
              <a:ext cx="1967215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Strategy</a:t>
              </a:r>
              <a:br>
                <a:rPr b="0" lang="en-US" sz="23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doption strategies for: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Animal of the Month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Preferred Animal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5820488" y="0"/>
              <a:ext cx="1309230" cy="130923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503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5454283" y="1716571"/>
              <a:ext cx="2041706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5695221" y="1754296"/>
              <a:ext cx="2041800" cy="19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Decorator</a:t>
              </a:r>
              <a:br>
                <a:rPr lang="en-US" sz="23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23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Animal decorator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Vaccine decorator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t/>
              </a:r>
              <a:endParaRPr sz="2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8678955" y="0"/>
              <a:ext cx="1309230" cy="130923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8125152" y="1716571"/>
              <a:ext cx="2010417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8125152" y="1716571"/>
              <a:ext cx="2010417" cy="19506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Template</a:t>
              </a:r>
              <a:endParaRPr>
                <a:solidFill>
                  <a:schemeClr val="accent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FIFO adoption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Preferential adoption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8" name="Google Shape;298;p10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299" name="Google Shape;299;p10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0"/>
          <p:cNvSpPr txBox="1"/>
          <p:nvPr/>
        </p:nvSpPr>
        <p:spPr>
          <a:xfrm>
            <a:off x="2388858" y="1694777"/>
            <a:ext cx="60936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Behavioral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1" name="Google Shape;301;p10"/>
          <p:cNvSpPr txBox="1"/>
          <p:nvPr/>
        </p:nvSpPr>
        <p:spPr>
          <a:xfrm>
            <a:off x="8281518" y="1711222"/>
            <a:ext cx="66322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Structural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2" name="Google Shape;30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8450" y="2440000"/>
            <a:ext cx="19240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7575" y="2440001"/>
            <a:ext cx="2112531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4775" y="2440001"/>
            <a:ext cx="1924050" cy="16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33076" y="2454301"/>
            <a:ext cx="1924050" cy="16310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/>
          <p:nvPr>
            <p:ph type="title"/>
          </p:nvPr>
        </p:nvSpPr>
        <p:spPr>
          <a:xfrm>
            <a:off x="720000" y="616890"/>
            <a:ext cx="392772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Creational</a:t>
            </a:r>
            <a:endParaRPr/>
          </a:p>
        </p:txBody>
      </p:sp>
      <p:sp>
        <p:nvSpPr>
          <p:cNvPr id="313" name="Google Shape;313;p11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314" name="Google Shape;314;p11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11"/>
          <p:cNvSpPr txBox="1"/>
          <p:nvPr/>
        </p:nvSpPr>
        <p:spPr>
          <a:xfrm>
            <a:off x="1549630" y="1355554"/>
            <a:ext cx="13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Singleton</a:t>
            </a:r>
            <a:endParaRPr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Main class</a:t>
            </a: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9005149" y="616890"/>
            <a:ext cx="2072350" cy="1892504"/>
            <a:chOff x="8210206" y="1757664"/>
            <a:chExt cx="2072350" cy="1892504"/>
          </a:xfrm>
        </p:grpSpPr>
        <p:sp>
          <p:nvSpPr>
            <p:cNvPr id="317" name="Google Shape;317;p11"/>
            <p:cNvSpPr/>
            <p:nvPr/>
          </p:nvSpPr>
          <p:spPr>
            <a:xfrm>
              <a:off x="8210206" y="1757664"/>
              <a:ext cx="2072350" cy="1892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11"/>
            <p:cNvSpPr txBox="1"/>
            <p:nvPr/>
          </p:nvSpPr>
          <p:spPr>
            <a:xfrm>
              <a:off x="8210206" y="1757664"/>
              <a:ext cx="2072350" cy="1892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Factory</a:t>
              </a:r>
              <a:endParaRPr>
                <a:solidFill>
                  <a:schemeClr val="accent4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-A</a:t>
              </a: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dopters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Forms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Logs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/>
            </a:p>
          </p:txBody>
        </p:sp>
      </p:grpSp>
      <p:grpSp>
        <p:nvGrpSpPr>
          <p:cNvPr id="319" name="Google Shape;319;p11"/>
          <p:cNvGrpSpPr/>
          <p:nvPr/>
        </p:nvGrpSpPr>
        <p:grpSpPr>
          <a:xfrm>
            <a:off x="4002756" y="634487"/>
            <a:ext cx="3187906" cy="2318602"/>
            <a:chOff x="5457059" y="1331566"/>
            <a:chExt cx="3187906" cy="2318602"/>
          </a:xfrm>
        </p:grpSpPr>
        <p:sp>
          <p:nvSpPr>
            <p:cNvPr id="320" name="Google Shape;320;p11"/>
            <p:cNvSpPr/>
            <p:nvPr/>
          </p:nvSpPr>
          <p:spPr>
            <a:xfrm>
              <a:off x="5457059" y="1757664"/>
              <a:ext cx="2104603" cy="1892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" name="Google Shape;321;p11"/>
            <p:cNvSpPr txBox="1"/>
            <p:nvPr/>
          </p:nvSpPr>
          <p:spPr>
            <a:xfrm>
              <a:off x="6540362" y="1331566"/>
              <a:ext cx="2104603" cy="1892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lang="en-US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Builder</a:t>
              </a:r>
              <a:endParaRPr sz="2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A</a:t>
              </a: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nimal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 animal subclasses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-MedicalRecords</a:t>
              </a:r>
              <a:endParaRPr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venir"/>
                <a:buNone/>
              </a:pPr>
              <a:r>
                <a:rPr lang="en-US" sz="16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2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22" name="Google Shape;32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975" y="2686802"/>
            <a:ext cx="3534700" cy="33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250" y="2753043"/>
            <a:ext cx="3534700" cy="33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0" y="2685500"/>
            <a:ext cx="3534700" cy="33772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1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c8e5a4f1d_6_44"/>
          <p:cNvSpPr txBox="1"/>
          <p:nvPr>
            <p:ph type="title"/>
          </p:nvPr>
        </p:nvSpPr>
        <p:spPr>
          <a:xfrm>
            <a:off x="720000" y="616900"/>
            <a:ext cx="58347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Animal Builder (abstract)</a:t>
            </a:r>
            <a:endParaRPr/>
          </a:p>
        </p:txBody>
      </p:sp>
      <p:sp>
        <p:nvSpPr>
          <p:cNvPr id="332" name="Google Shape;332;g35c8e5a4f1d_6_44"/>
          <p:cNvSpPr txBox="1"/>
          <p:nvPr>
            <p:ph idx="1" type="body"/>
          </p:nvPr>
        </p:nvSpPr>
        <p:spPr>
          <a:xfrm>
            <a:off x="6145802" y="3842915"/>
            <a:ext cx="68124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[...]</a:t>
            </a:r>
            <a:endParaRPr/>
          </a:p>
        </p:txBody>
      </p:sp>
      <p:sp>
        <p:nvSpPr>
          <p:cNvPr id="333" name="Google Shape;333;g35c8e5a4f1d_6_44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g35c8e5a4f1d_6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0" y="1445925"/>
            <a:ext cx="5334000" cy="44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5c8e5a4f1d_6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375" y="1122063"/>
            <a:ext cx="428625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c8e5a4f1d_6_56"/>
          <p:cNvSpPr txBox="1"/>
          <p:nvPr>
            <p:ph type="title"/>
          </p:nvPr>
        </p:nvSpPr>
        <p:spPr>
          <a:xfrm>
            <a:off x="720000" y="616900"/>
            <a:ext cx="71643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e.g. Bird builder (concrete)</a:t>
            </a:r>
            <a:endParaRPr/>
          </a:p>
        </p:txBody>
      </p:sp>
      <p:sp>
        <p:nvSpPr>
          <p:cNvPr id="342" name="Google Shape;342;g35c8e5a4f1d_6_56"/>
          <p:cNvSpPr txBox="1"/>
          <p:nvPr>
            <p:ph idx="1" type="body"/>
          </p:nvPr>
        </p:nvSpPr>
        <p:spPr>
          <a:xfrm>
            <a:off x="4647727" y="616890"/>
            <a:ext cx="68124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5c8e5a4f1d_6_56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g35c8e5a4f1d_6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5" y="1746240"/>
            <a:ext cx="5419725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5c8e5a4f1d_6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200" y="616900"/>
            <a:ext cx="51149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5c8e5a4f1d_6_56" title="bird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984" y="3860800"/>
            <a:ext cx="3461353" cy="22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c8e5a4f1d_6_135"/>
          <p:cNvSpPr txBox="1"/>
          <p:nvPr>
            <p:ph type="title"/>
          </p:nvPr>
        </p:nvSpPr>
        <p:spPr>
          <a:xfrm>
            <a:off x="720000" y="616890"/>
            <a:ext cx="39276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e.g. adding a Lizard</a:t>
            </a:r>
            <a:endParaRPr/>
          </a:p>
        </p:txBody>
      </p:sp>
      <p:sp>
        <p:nvSpPr>
          <p:cNvPr id="353" name="Google Shape;353;g35c8e5a4f1d_6_135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g35c8e5a4f1d_6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03562"/>
            <a:ext cx="7085775" cy="47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5c8e5a4f1d_6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6500" y="616888"/>
            <a:ext cx="27336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c8e5a4f1d_6_104"/>
          <p:cNvSpPr txBox="1"/>
          <p:nvPr>
            <p:ph type="title"/>
          </p:nvPr>
        </p:nvSpPr>
        <p:spPr>
          <a:xfrm>
            <a:off x="1408713" y="616890"/>
            <a:ext cx="3927600" cy="14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Preference-based Adoption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br>
              <a:rPr lang="en-US"/>
            </a:br>
            <a:r>
              <a:rPr lang="en-US"/>
              <a:t> (Dijkstra-inspired)</a:t>
            </a:r>
            <a:endParaRPr/>
          </a:p>
        </p:txBody>
      </p:sp>
      <p:sp>
        <p:nvSpPr>
          <p:cNvPr id="362" name="Google Shape;362;g35c8e5a4f1d_6_104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g35c8e5a4f1d_6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14" y="3615625"/>
            <a:ext cx="5845225" cy="2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5c8e5a4f1d_6_104"/>
          <p:cNvSpPr txBox="1"/>
          <p:nvPr/>
        </p:nvSpPr>
        <p:spPr>
          <a:xfrm>
            <a:off x="1422925" y="2695525"/>
            <a:ext cx="34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AnimalMatchingStrategy.java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(Interface in strategies)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5" name="Google Shape;365;g35c8e5a4f1d_6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926" y="407290"/>
            <a:ext cx="3407051" cy="445910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5c8e5a4f1d_6_104"/>
          <p:cNvSpPr txBox="1"/>
          <p:nvPr/>
        </p:nvSpPr>
        <p:spPr>
          <a:xfrm>
            <a:off x="7504375" y="5102000"/>
            <a:ext cx="34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AdopterPreferences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.java 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(model)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720000" y="619200"/>
            <a:ext cx="6833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Presentation Structure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719999" y="2541599"/>
            <a:ext cx="4981575" cy="3557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Why the Project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First Iteration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Current Iteration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SOLID, Design Patterns, MVC, Three-Tier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Unit Testing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Potential Improvements </a:t>
            </a:r>
            <a:endParaRPr/>
          </a:p>
        </p:txBody>
      </p:sp>
      <p:pic>
        <p:nvPicPr>
          <p:cNvPr descr="Small happy dog lying on the grass" id="152" name="Google Shape;15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399" y="0"/>
            <a:ext cx="5064603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smiling holding a little dog" id="153" name="Google Shape;153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9581" y="2286000"/>
            <a:ext cx="44624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Range Chickens" id="154" name="Google Shape;154;p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9067" y="4572000"/>
            <a:ext cx="566293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c8e5a4f1d_4_98"/>
          <p:cNvSpPr txBox="1"/>
          <p:nvPr>
            <p:ph type="title"/>
          </p:nvPr>
        </p:nvSpPr>
        <p:spPr>
          <a:xfrm>
            <a:off x="731850" y="802825"/>
            <a:ext cx="3107400" cy="229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Preference-based Adoption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5"/>
              <a:t>preferenceMatchingStrategy.java</a:t>
            </a:r>
            <a:br>
              <a:rPr lang="en-US"/>
            </a:br>
            <a:r>
              <a:rPr lang="en-US"/>
              <a:t> </a:t>
            </a:r>
            <a:endParaRPr/>
          </a:p>
        </p:txBody>
      </p:sp>
      <p:sp>
        <p:nvSpPr>
          <p:cNvPr id="373" name="Google Shape;373;g35c8e5a4f1d_4_98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g35c8e5a4f1d_4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975" y="728675"/>
            <a:ext cx="7178800" cy="56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5c8e5a4f1d_4_98" title="cat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5" y="3738675"/>
            <a:ext cx="4355826" cy="259306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5c8e5a4f1d_4_98"/>
          <p:cNvSpPr txBox="1"/>
          <p:nvPr/>
        </p:nvSpPr>
        <p:spPr>
          <a:xfrm>
            <a:off x="7869875" y="5883050"/>
            <a:ext cx="7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[...]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"/>
          <p:cNvSpPr txBox="1"/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Usage of Streams and Threads </a:t>
            </a:r>
            <a:endParaRPr/>
          </a:p>
        </p:txBody>
      </p:sp>
      <p:sp>
        <p:nvSpPr>
          <p:cNvPr id="382" name="Google Shape;382;p13"/>
          <p:cNvSpPr txBox="1"/>
          <p:nvPr>
            <p:ph idx="1" type="body"/>
          </p:nvPr>
        </p:nvSpPr>
        <p:spPr>
          <a:xfrm>
            <a:off x="720000" y="1292198"/>
            <a:ext cx="33120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e.g. Adopter model</a:t>
            </a:r>
            <a:endParaRPr/>
          </a:p>
        </p:txBody>
      </p:sp>
      <p:sp>
        <p:nvSpPr>
          <p:cNvPr id="383" name="Google Shape;383;p13"/>
          <p:cNvSpPr txBox="1"/>
          <p:nvPr>
            <p:ph idx="3" type="body"/>
          </p:nvPr>
        </p:nvSpPr>
        <p:spPr>
          <a:xfrm>
            <a:off x="5955575" y="3387213"/>
            <a:ext cx="6204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e.g VolunteerManager for Observer (parallel streams)</a:t>
            </a:r>
            <a:endParaRPr/>
          </a:p>
        </p:txBody>
      </p:sp>
      <p:sp>
        <p:nvSpPr>
          <p:cNvPr id="384" name="Google Shape;384;p13"/>
          <p:cNvSpPr txBox="1"/>
          <p:nvPr>
            <p:ph idx="4" type="body"/>
          </p:nvPr>
        </p:nvSpPr>
        <p:spPr>
          <a:xfrm>
            <a:off x="7090650" y="728675"/>
            <a:ext cx="33042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Mostly used in Controllers and Models, for the scope of this project​</a:t>
            </a:r>
            <a:endParaRPr/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code readability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Improves </a:t>
            </a:r>
            <a:r>
              <a:rPr lang="en-US"/>
              <a:t>performance</a:t>
            </a:r>
            <a:r>
              <a:rPr lang="en-US"/>
              <a:t> times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architecture</a:t>
            </a:r>
            <a:endParaRPr/>
          </a:p>
        </p:txBody>
      </p:sp>
      <p:sp>
        <p:nvSpPr>
          <p:cNvPr id="385" name="Google Shape;385;p13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386" name="Google Shape;386;p13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13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388" name="Google Shape;3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50" y="2071026"/>
            <a:ext cx="5003800" cy="40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225" y="4213975"/>
            <a:ext cx="45910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c8e5a4f1d_6_17"/>
          <p:cNvSpPr txBox="1"/>
          <p:nvPr>
            <p:ph type="title"/>
          </p:nvPr>
        </p:nvSpPr>
        <p:spPr>
          <a:xfrm>
            <a:off x="720000" y="619200"/>
            <a:ext cx="10728300" cy="6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Walkthrough: adding a new animal to the shelter</a:t>
            </a:r>
            <a:endParaRPr/>
          </a:p>
        </p:txBody>
      </p:sp>
      <p:sp>
        <p:nvSpPr>
          <p:cNvPr id="396" name="Google Shape;396;g35c8e5a4f1d_6_17"/>
          <p:cNvSpPr txBox="1"/>
          <p:nvPr>
            <p:ph idx="1" type="body"/>
          </p:nvPr>
        </p:nvSpPr>
        <p:spPr>
          <a:xfrm>
            <a:off x="720000" y="1840698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AddAnimalController.java</a:t>
            </a:r>
            <a:endParaRPr/>
          </a:p>
        </p:txBody>
      </p:sp>
      <p:sp>
        <p:nvSpPr>
          <p:cNvPr id="397" name="Google Shape;397;g35c8e5a4f1d_6_17"/>
          <p:cNvSpPr txBox="1"/>
          <p:nvPr>
            <p:ph idx="5" type="body"/>
          </p:nvPr>
        </p:nvSpPr>
        <p:spPr>
          <a:xfrm>
            <a:off x="8136220" y="1840698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5c8e5a4f1d_6_17"/>
          <p:cNvSpPr txBox="1"/>
          <p:nvPr>
            <p:ph idx="6" type="body"/>
          </p:nvPr>
        </p:nvSpPr>
        <p:spPr>
          <a:xfrm>
            <a:off x="8140274" y="2541600"/>
            <a:ext cx="3304200" cy="3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5c8e5a4f1d_6_17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g35c8e5a4f1d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0" y="2714938"/>
            <a:ext cx="4850350" cy="2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5c8e5a4f1d_6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175" y="1189025"/>
            <a:ext cx="5067300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c8e5a4f1d_6_31"/>
          <p:cNvSpPr txBox="1"/>
          <p:nvPr>
            <p:ph idx="1" type="body"/>
          </p:nvPr>
        </p:nvSpPr>
        <p:spPr>
          <a:xfrm>
            <a:off x="720000" y="1840698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5c8e5a4f1d_6_31"/>
          <p:cNvSpPr txBox="1"/>
          <p:nvPr>
            <p:ph idx="2" type="body"/>
          </p:nvPr>
        </p:nvSpPr>
        <p:spPr>
          <a:xfrm>
            <a:off x="720002" y="2541600"/>
            <a:ext cx="3304200" cy="3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5c8e5a4f1d_6_31"/>
          <p:cNvSpPr txBox="1"/>
          <p:nvPr>
            <p:ph idx="5" type="body"/>
          </p:nvPr>
        </p:nvSpPr>
        <p:spPr>
          <a:xfrm>
            <a:off x="8136220" y="1840698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5c8e5a4f1d_6_31"/>
          <p:cNvSpPr txBox="1"/>
          <p:nvPr>
            <p:ph idx="6" type="body"/>
          </p:nvPr>
        </p:nvSpPr>
        <p:spPr>
          <a:xfrm>
            <a:off x="8140274" y="2541600"/>
            <a:ext cx="3304200" cy="3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5c8e5a4f1d_6_31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g35c8e5a4f1d_6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52" y="1033473"/>
            <a:ext cx="4477706" cy="5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5c8e5a4f1d_6_31"/>
          <p:cNvSpPr txBox="1"/>
          <p:nvPr>
            <p:ph idx="1" type="body"/>
          </p:nvPr>
        </p:nvSpPr>
        <p:spPr>
          <a:xfrm>
            <a:off x="984025" y="162873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AddAnimalController.java (cont.)</a:t>
            </a:r>
            <a:endParaRPr/>
          </a:p>
        </p:txBody>
      </p:sp>
      <p:pic>
        <p:nvPicPr>
          <p:cNvPr id="414" name="Google Shape;414;g35c8e5a4f1d_6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650" y="985838"/>
            <a:ext cx="57340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5c8e5a4f1d_6_31"/>
          <p:cNvSpPr txBox="1"/>
          <p:nvPr>
            <p:ph idx="1" type="body"/>
          </p:nvPr>
        </p:nvSpPr>
        <p:spPr>
          <a:xfrm>
            <a:off x="7154675" y="162873"/>
            <a:ext cx="33120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AnimalService.java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"/>
          <p:cNvSpPr txBox="1"/>
          <p:nvPr>
            <p:ph type="title"/>
          </p:nvPr>
        </p:nvSpPr>
        <p:spPr>
          <a:xfrm>
            <a:off x="720000" y="619200"/>
            <a:ext cx="10728325" cy="6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Three-Tier Architecture </a:t>
            </a:r>
            <a:endParaRPr/>
          </a:p>
        </p:txBody>
      </p:sp>
      <p:sp>
        <p:nvSpPr>
          <p:cNvPr id="421" name="Google Shape;421;p12"/>
          <p:cNvSpPr txBox="1"/>
          <p:nvPr>
            <p:ph idx="2" type="body"/>
          </p:nvPr>
        </p:nvSpPr>
        <p:spPr>
          <a:xfrm>
            <a:off x="710065" y="1541475"/>
            <a:ext cx="10738260" cy="4330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20002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Presentation layer (UI)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FXML: JavaFX UI layout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CLI: test-based interactions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Menus: Admin, Vet,Volunteer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00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Business Logic Layer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Controllers:  for views, for objects, for processes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Services: vaccination, animal registration</a:t>
            </a:r>
            <a:endParaRPr/>
          </a:p>
          <a:p>
            <a:pPr indent="-19018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90000"/>
              <a:buChar char="•"/>
            </a:pPr>
            <a:r>
              <a:rPr lang="en-US"/>
              <a:t>Builders: controlled Object creation</a:t>
            </a:r>
            <a:endParaRPr/>
          </a:p>
          <a:p>
            <a:pPr indent="-19018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90000"/>
              <a:buChar char="•"/>
            </a:pPr>
            <a:r>
              <a:rPr lang="en-US"/>
              <a:t>Observer pattern: event handling (to be extended)</a:t>
            </a:r>
            <a:endParaRPr/>
          </a:p>
          <a:p>
            <a:pPr indent="0" lvl="0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00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Database layer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DAO: basic CRUD (to be extended)</a:t>
            </a:r>
            <a:endParaRPr/>
          </a:p>
          <a:p>
            <a:pPr indent="-200025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Repositories: for DB (to be extended)</a:t>
            </a:r>
            <a:endParaRPr/>
          </a:p>
        </p:txBody>
      </p:sp>
      <p:sp>
        <p:nvSpPr>
          <p:cNvPr id="422" name="Google Shape;422;p12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423" name="Google Shape;423;p12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12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425" name="Google Shape;42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350" y="619201"/>
            <a:ext cx="1968869" cy="55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c8e5a4f1d_4_111"/>
          <p:cNvSpPr txBox="1"/>
          <p:nvPr>
            <p:ph type="title"/>
          </p:nvPr>
        </p:nvSpPr>
        <p:spPr>
          <a:xfrm>
            <a:off x="720000" y="619200"/>
            <a:ext cx="10728300" cy="6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Testing</a:t>
            </a:r>
            <a:endParaRPr/>
          </a:p>
        </p:txBody>
      </p:sp>
      <p:sp>
        <p:nvSpPr>
          <p:cNvPr id="432" name="Google Shape;432;g35c8e5a4f1d_4_111"/>
          <p:cNvSpPr txBox="1"/>
          <p:nvPr>
            <p:ph idx="1" type="body"/>
          </p:nvPr>
        </p:nvSpPr>
        <p:spPr>
          <a:xfrm>
            <a:off x="714000" y="1350323"/>
            <a:ext cx="50157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Performance time test for startup time</a:t>
            </a:r>
            <a:endParaRPr/>
          </a:p>
        </p:txBody>
      </p:sp>
      <p:sp>
        <p:nvSpPr>
          <p:cNvPr id="433" name="Google Shape;433;g35c8e5a4f1d_4_111"/>
          <p:cNvSpPr txBox="1"/>
          <p:nvPr>
            <p:ph idx="3" type="body"/>
          </p:nvPr>
        </p:nvSpPr>
        <p:spPr>
          <a:xfrm>
            <a:off x="6452400" y="1350323"/>
            <a:ext cx="5015700" cy="56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JUnit tests for logic heavy controller</a:t>
            </a:r>
            <a:endParaRPr/>
          </a:p>
        </p:txBody>
      </p:sp>
      <p:sp>
        <p:nvSpPr>
          <p:cNvPr id="434" name="Google Shape;434;g35c8e5a4f1d_4_111"/>
          <p:cNvSpPr txBox="1"/>
          <p:nvPr>
            <p:ph idx="4" type="body"/>
          </p:nvPr>
        </p:nvSpPr>
        <p:spPr>
          <a:xfrm>
            <a:off x="6458400" y="2541600"/>
            <a:ext cx="5003700" cy="3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5c8e5a4f1d_4_111"/>
          <p:cNvSpPr txBox="1"/>
          <p:nvPr>
            <p:ph idx="12" type="sldNum"/>
          </p:nvPr>
        </p:nvSpPr>
        <p:spPr>
          <a:xfrm>
            <a:off x="11003280" y="6138000"/>
            <a:ext cx="11886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6" name="Google Shape;436;g35c8e5a4f1d_4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72" y="2176887"/>
            <a:ext cx="5163699" cy="370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5c8e5a4f1d_4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25" y="2176875"/>
            <a:ext cx="5728451" cy="3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4"/>
          <p:cNvSpPr txBox="1"/>
          <p:nvPr>
            <p:ph type="title"/>
          </p:nvPr>
        </p:nvSpPr>
        <p:spPr>
          <a:xfrm>
            <a:off x="720000" y="619200"/>
            <a:ext cx="10728322" cy="788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443" name="Google Shape;443;p14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444" name="Google Shape;444;p14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5" name="Google Shape;445;p14"/>
          <p:cNvGrpSpPr/>
          <p:nvPr/>
        </p:nvGrpSpPr>
        <p:grpSpPr>
          <a:xfrm>
            <a:off x="786296" y="3230886"/>
            <a:ext cx="10619406" cy="1548370"/>
            <a:chOff x="11596" y="1402086"/>
            <a:chExt cx="10619406" cy="1548370"/>
          </a:xfrm>
        </p:grpSpPr>
        <p:sp>
          <p:nvSpPr>
            <p:cNvPr id="446" name="Google Shape;446;p14"/>
            <p:cNvSpPr/>
            <p:nvPr/>
          </p:nvSpPr>
          <p:spPr>
            <a:xfrm>
              <a:off x="11596" y="1402086"/>
              <a:ext cx="1855963" cy="1548370"/>
            </a:xfrm>
            <a:prstGeom prst="rect">
              <a:avLst/>
            </a:prstGeom>
            <a:solidFill>
              <a:srgbClr val="BAC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 txBox="1"/>
            <p:nvPr/>
          </p:nvSpPr>
          <p:spPr>
            <a:xfrm>
              <a:off x="11596" y="1402086"/>
              <a:ext cx="1855963" cy="1548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Rebuilding Basic Classes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t/>
              </a:r>
              <a:endParaRPr b="1" i="0" sz="11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project started from scratch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reused UML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1895811" y="2054772"/>
              <a:ext cx="278394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2202457" y="1402086"/>
              <a:ext cx="1855963" cy="1548370"/>
            </a:xfrm>
            <a:prstGeom prst="rect">
              <a:avLst/>
            </a:prstGeom>
            <a:solidFill>
              <a:srgbClr val="FFB9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 txBox="1"/>
            <p:nvPr/>
          </p:nvSpPr>
          <p:spPr>
            <a:xfrm>
              <a:off x="2202457" y="1402086"/>
              <a:ext cx="1855963" cy="1548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Choosing Design Patterns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venir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team discussions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online </a:t>
              </a: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resources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tutorials 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086672" y="2054772"/>
              <a:ext cx="278394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59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393318" y="1402086"/>
              <a:ext cx="1855963" cy="1548370"/>
            </a:xfrm>
            <a:prstGeom prst="rect">
              <a:avLst/>
            </a:prstGeom>
            <a:solidFill>
              <a:srgbClr val="D4B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 txBox="1"/>
            <p:nvPr/>
          </p:nvSpPr>
          <p:spPr>
            <a:xfrm>
              <a:off x="4393318" y="1402086"/>
              <a:ext cx="1855963" cy="1548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Establishing MVC structure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accent on modularity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threads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streams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6277533" y="2054772"/>
              <a:ext cx="278394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AC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6584178" y="1402086"/>
              <a:ext cx="1855963" cy="1548370"/>
            </a:xfrm>
            <a:prstGeom prst="rect">
              <a:avLst/>
            </a:prstGeom>
            <a:solidFill>
              <a:srgbClr val="BA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 txBox="1"/>
            <p:nvPr/>
          </p:nvSpPr>
          <p:spPr>
            <a:xfrm>
              <a:off x="6584178" y="1402086"/>
              <a:ext cx="1855963" cy="1548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Elaborating CLI/JavaFX UI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three branches: master, CLI, JavaFX GUI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8468393" y="2054772"/>
              <a:ext cx="278394" cy="24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B9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8775039" y="1402086"/>
              <a:ext cx="1855963" cy="1548370"/>
            </a:xfrm>
            <a:prstGeom prst="rect">
              <a:avLst/>
            </a:prstGeom>
            <a:solidFill>
              <a:srgbClr val="E59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 txBox="1"/>
            <p:nvPr/>
          </p:nvSpPr>
          <p:spPr>
            <a:xfrm>
              <a:off x="8775039" y="1402086"/>
              <a:ext cx="1855963" cy="1548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2400" lIns="152400" spcFirstLastPara="1" rIns="152400" wrap="square" tIns="152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JUnit tests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9845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Mockito</a:t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45720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60" name="Google Shape;460;p14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461" name="Google Shape;4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750" y="4174399"/>
            <a:ext cx="1188725" cy="5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c8e5a4f1d_6_76"/>
          <p:cNvSpPr txBox="1"/>
          <p:nvPr>
            <p:ph type="title"/>
          </p:nvPr>
        </p:nvSpPr>
        <p:spPr>
          <a:xfrm>
            <a:off x="731850" y="315950"/>
            <a:ext cx="6833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6. Future Improvements</a:t>
            </a:r>
            <a:endParaRPr/>
          </a:p>
        </p:txBody>
      </p:sp>
      <p:sp>
        <p:nvSpPr>
          <p:cNvPr id="467" name="Google Shape;467;g35c8e5a4f1d_6_76"/>
          <p:cNvSpPr txBox="1"/>
          <p:nvPr>
            <p:ph idx="12" type="sldNum"/>
          </p:nvPr>
        </p:nvSpPr>
        <p:spPr>
          <a:xfrm>
            <a:off x="9329739" y="6138000"/>
            <a:ext cx="2130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g35c8e5a4f1d_6_76"/>
          <p:cNvSpPr txBox="1"/>
          <p:nvPr>
            <p:ph idx="10" type="dt"/>
          </p:nvPr>
        </p:nvSpPr>
        <p:spPr>
          <a:xfrm>
            <a:off x="10148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sp>
        <p:nvSpPr>
          <p:cNvPr id="469" name="Google Shape;469;g35c8e5a4f1d_6_76"/>
          <p:cNvSpPr txBox="1"/>
          <p:nvPr/>
        </p:nvSpPr>
        <p:spPr>
          <a:xfrm>
            <a:off x="3827475" y="1848925"/>
            <a:ext cx="8109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more threads once DB is connected (parallelism)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better use of design patterns (Bridge!)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elaborate Volunteer metho (track tasks, mark as done, delegate)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 Scheduling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 sessions (Admin, Vet, Volunteer)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refine DAO (PowerBI attempt)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finalize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logging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finalize JavaFX UI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70" name="Google Shape;470;g35c8e5a4f1d_6_76" title="bir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094013"/>
            <a:ext cx="3468391" cy="231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"/>
          <p:cNvSpPr txBox="1"/>
          <p:nvPr>
            <p:ph type="title"/>
          </p:nvPr>
        </p:nvSpPr>
        <p:spPr>
          <a:xfrm>
            <a:off x="648362" y="1502418"/>
            <a:ext cx="5158912" cy="103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7" name="Google Shape;477;p15"/>
          <p:cNvSpPr txBox="1"/>
          <p:nvPr>
            <p:ph idx="1" type="body"/>
          </p:nvPr>
        </p:nvSpPr>
        <p:spPr>
          <a:xfrm>
            <a:off x="648350" y="2717800"/>
            <a:ext cx="51723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Animal Shelter app for employee use</a:t>
            </a:r>
            <a:endParaRPr/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Supports multiple user roles</a:t>
            </a:r>
            <a:endParaRPr/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Streamlines animal adoption, returns, care </a:t>
            </a:r>
            <a:endParaRPr/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Considers a</a:t>
            </a:r>
            <a:r>
              <a:rPr lang="en-US"/>
              <a:t>dopter preferences 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optimal pairing</a:t>
            </a:r>
            <a:endParaRPr/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Animal of the Month feature</a:t>
            </a:r>
            <a:endParaRPr/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Extensible, organized, user-friendly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Man smiling holding a little dog" id="478" name="Google Shape;478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088" y="602658"/>
            <a:ext cx="5326462" cy="525074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5"/>
          <p:cNvSpPr txBox="1"/>
          <p:nvPr>
            <p:ph idx="11" type="ftr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480" name="Google Shape;480;p15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15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"/>
          <p:cNvSpPr txBox="1"/>
          <p:nvPr>
            <p:ph type="title"/>
          </p:nvPr>
        </p:nvSpPr>
        <p:spPr>
          <a:xfrm>
            <a:off x="4914776" y="907338"/>
            <a:ext cx="2678807" cy="1185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Thank you for listening!</a:t>
            </a:r>
            <a:endParaRPr/>
          </a:p>
        </p:txBody>
      </p:sp>
      <p:pic>
        <p:nvPicPr>
          <p:cNvPr descr="Man smiling holding a little dog" id="488" name="Google Shape;488;p1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4" y="2362201"/>
            <a:ext cx="2533236" cy="3916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ten walking in long grass" id="489" name="Google Shape;489;p1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525" y="2394037"/>
            <a:ext cx="2532063" cy="3852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Range Chickens" id="490" name="Google Shape;490;p16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4180" y="2394767"/>
            <a:ext cx="2537595" cy="3852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ll happy dog lying on the grass" id="491" name="Google Shape;491;p16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0649" y="2362200"/>
            <a:ext cx="2533234" cy="391694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6"/>
          <p:cNvSpPr txBox="1"/>
          <p:nvPr>
            <p:ph idx="1" type="body"/>
          </p:nvPr>
        </p:nvSpPr>
        <p:spPr>
          <a:xfrm>
            <a:off x="8392886" y="567948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28600" lvl="0" marL="2286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 txBox="1"/>
          <p:nvPr>
            <p:ph idx="2" type="body"/>
          </p:nvPr>
        </p:nvSpPr>
        <p:spPr>
          <a:xfrm>
            <a:off x="8392886" y="1042422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28600" lvl="0" marL="2286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 txBox="1"/>
          <p:nvPr>
            <p:ph idx="3" type="body"/>
          </p:nvPr>
        </p:nvSpPr>
        <p:spPr>
          <a:xfrm>
            <a:off x="8392886" y="1503200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228600" lvl="0" marL="22860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6480174" y="728662"/>
            <a:ext cx="5014913" cy="27765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US"/>
              <a:t>1. Why Animal Shelter?</a:t>
            </a:r>
            <a:endParaRPr/>
          </a:p>
        </p:txBody>
      </p:sp>
      <p:pic>
        <p:nvPicPr>
          <p:cNvPr descr="Man smiling holding a little dog" id="163" name="Google Shape;16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662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6480175" y="3821113"/>
            <a:ext cx="5014913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572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venir"/>
              <a:buChar char="-"/>
            </a:pPr>
            <a:r>
              <a:rPr lang="en-US"/>
              <a:t>Continuity of past course</a:t>
            </a:r>
            <a:endParaRPr/>
          </a:p>
          <a:p>
            <a:pPr indent="-4572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venir"/>
              <a:buChar char="-"/>
            </a:pPr>
            <a:r>
              <a:rPr lang="en-US"/>
              <a:t>Real-life application</a:t>
            </a:r>
            <a:endParaRPr/>
          </a:p>
          <a:p>
            <a:pPr indent="-4572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Multitude of designs</a:t>
            </a:r>
            <a:endParaRPr/>
          </a:p>
          <a:p>
            <a:pPr indent="-4572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venir"/>
              <a:buChar char="-"/>
            </a:pPr>
            <a:r>
              <a:rPr lang="en-US"/>
              <a:t>Cute!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happy dog lying on the grass" id="170" name="Google Shape;170;p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>
            <p:ph type="title"/>
          </p:nvPr>
        </p:nvSpPr>
        <p:spPr>
          <a:xfrm>
            <a:off x="720724" y="1579842"/>
            <a:ext cx="5014800" cy="20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Arial"/>
              <a:buNone/>
            </a:pPr>
            <a:r>
              <a:rPr lang="en-US" sz="4760"/>
              <a:t>2. First Iteration (Java III course)</a:t>
            </a:r>
            <a:endParaRPr sz="4760"/>
          </a:p>
        </p:txBody>
      </p:sp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20725" y="3818271"/>
            <a:ext cx="5014800" cy="1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extensive UML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multitude of classes</a:t>
            </a:r>
            <a:endParaRPr/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three user roles planned 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(Admin, Volunteer, Vet)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20000" y="619200"/>
            <a:ext cx="6833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First Iteration</a:t>
            </a:r>
            <a:endParaRPr/>
          </a:p>
        </p:txBody>
      </p:sp>
      <p:sp>
        <p:nvSpPr>
          <p:cNvPr id="178" name="Google Shape;178;p5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9" y="1943901"/>
            <a:ext cx="5698017" cy="40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>
            <p:ph idx="10" type="dt"/>
          </p:nvPr>
        </p:nvSpPr>
        <p:spPr>
          <a:xfrm>
            <a:off x="10148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181" name="Google Shape;1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3899" y="2000200"/>
            <a:ext cx="1376175" cy="40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5">
            <a:alphaModFix/>
          </a:blip>
          <a:srcRect b="28062" l="0" r="0" t="0"/>
          <a:stretch/>
        </p:blipFill>
        <p:spPr>
          <a:xfrm>
            <a:off x="7461675" y="619204"/>
            <a:ext cx="4180626" cy="12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/>
          <p:nvPr>
            <p:ph type="title"/>
          </p:nvPr>
        </p:nvSpPr>
        <p:spPr>
          <a:xfrm>
            <a:off x="720000" y="619200"/>
            <a:ext cx="6833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First Iteration</a:t>
            </a:r>
            <a:endParaRPr/>
          </a:p>
        </p:txBody>
      </p:sp>
      <p:sp>
        <p:nvSpPr>
          <p:cNvPr id="188" name="Google Shape;188;p6"/>
          <p:cNvSpPr txBox="1"/>
          <p:nvPr>
            <p:ph idx="1" type="body"/>
          </p:nvPr>
        </p:nvSpPr>
        <p:spPr>
          <a:xfrm>
            <a:off x="710075" y="1916125"/>
            <a:ext cx="6025500" cy="4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900"/>
              <a:t>Pros: 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venir"/>
              <a:buChar char="-"/>
            </a:pPr>
            <a:r>
              <a:rPr lang="en-US" sz="1900"/>
              <a:t>Ambitious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venir"/>
              <a:buChar char="-"/>
            </a:pPr>
            <a:r>
              <a:rPr lang="en-US" sz="1900"/>
              <a:t>Abstract classes galore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Realistic user stories </a:t>
            </a:r>
            <a:endParaRPr sz="1900"/>
          </a:p>
          <a:p>
            <a:pPr indent="-2159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venir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Cons: 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venir"/>
              <a:buChar char="-"/>
            </a:pPr>
            <a:r>
              <a:rPr lang="en-US" sz="1900"/>
              <a:t>Structural issues (not SOLID)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venir"/>
              <a:buChar char="-"/>
            </a:pPr>
            <a:r>
              <a:rPr lang="en-US" sz="1900"/>
              <a:t>Repetition (not quite DRY)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Incomplete logic (very little design patterns)</a:t>
            </a:r>
            <a:endParaRPr sz="1900"/>
          </a:p>
          <a:p>
            <a:pPr indent="-33655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No automated testers</a:t>
            </a:r>
            <a:endParaRPr sz="1900"/>
          </a:p>
        </p:txBody>
      </p:sp>
      <p:sp>
        <p:nvSpPr>
          <p:cNvPr id="189" name="Google Shape;189;p6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6"/>
          <p:cNvSpPr txBox="1"/>
          <p:nvPr>
            <p:ph idx="10" type="dt"/>
          </p:nvPr>
        </p:nvSpPr>
        <p:spPr>
          <a:xfrm>
            <a:off x="862465" y="62904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191" name="Google Shape;19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525" y="932950"/>
            <a:ext cx="5762050" cy="39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 smiling holding a little dog" id="197" name="Google Shape;19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481799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ten walking in long grass" id="198" name="Google Shape;198;p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4705" y="-3"/>
            <a:ext cx="48172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>
            <p:ph type="title"/>
          </p:nvPr>
        </p:nvSpPr>
        <p:spPr>
          <a:xfrm>
            <a:off x="3594100" y="2414451"/>
            <a:ext cx="4929136" cy="10145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3. Current Iteration </a:t>
            </a:r>
            <a:br>
              <a:rPr lang="en-US"/>
            </a:br>
            <a:r>
              <a:rPr lang="en-US"/>
              <a:t>(Data Structures and Algorithms)</a:t>
            </a:r>
            <a:endParaRPr/>
          </a:p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3628231" y="4818014"/>
            <a:ext cx="4935538" cy="853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……………</a:t>
            </a:r>
            <a:endParaRPr/>
          </a:p>
        </p:txBody>
      </p:sp>
      <p:sp>
        <p:nvSpPr>
          <p:cNvPr id="201" name="Google Shape;201;p7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Sunday, January 31, 20XX</a:t>
            </a:r>
            <a:endParaRPr/>
          </a:p>
        </p:txBody>
      </p:sp>
      <p:sp>
        <p:nvSpPr>
          <p:cNvPr id="202" name="Google Shape;202;p7"/>
          <p:cNvSpPr txBox="1"/>
          <p:nvPr>
            <p:ph idx="11" type="ftr"/>
          </p:nvPr>
        </p:nvSpPr>
        <p:spPr>
          <a:xfrm>
            <a:off x="3594100" y="6138000"/>
            <a:ext cx="5003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mall happy dog lying on the grass" id="204" name="Google Shape;204;p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>
            <p:ph type="title"/>
          </p:nvPr>
        </p:nvSpPr>
        <p:spPr>
          <a:xfrm>
            <a:off x="720724" y="1579842"/>
            <a:ext cx="5014800" cy="20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Arial"/>
              <a:buNone/>
            </a:pPr>
            <a:r>
              <a:rPr lang="en-US" sz="4760"/>
              <a:t>3</a:t>
            </a:r>
            <a:r>
              <a:rPr lang="en-US" sz="4760"/>
              <a:t>.Current Iteration </a:t>
            </a:r>
            <a:r>
              <a:rPr lang="en-US" sz="2650"/>
              <a:t>with </a:t>
            </a:r>
            <a:endParaRPr sz="26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Arial"/>
              <a:buNone/>
            </a:pPr>
            <a:r>
              <a:rPr lang="en-US" sz="2650"/>
              <a:t>Data Structures and Algorithms</a:t>
            </a:r>
            <a:endParaRPr sz="2650"/>
          </a:p>
        </p:txBody>
      </p:sp>
      <p:sp>
        <p:nvSpPr>
          <p:cNvPr id="206" name="Google Shape;206;p7"/>
          <p:cNvSpPr txBox="1"/>
          <p:nvPr>
            <p:ph idx="1" type="body"/>
          </p:nvPr>
        </p:nvSpPr>
        <p:spPr>
          <a:xfrm>
            <a:off x="720725" y="3903483"/>
            <a:ext cx="5014800" cy="195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extensive UML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multitude of classes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CLI and JavaFX </a:t>
            </a:r>
            <a:r>
              <a:rPr lang="en-US"/>
              <a:t>friendly</a:t>
            </a:r>
            <a:r>
              <a:rPr lang="en-US"/>
              <a:t> architecture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8e5a4f1d_4_11"/>
          <p:cNvSpPr txBox="1"/>
          <p:nvPr>
            <p:ph type="title"/>
          </p:nvPr>
        </p:nvSpPr>
        <p:spPr>
          <a:xfrm>
            <a:off x="720000" y="619200"/>
            <a:ext cx="6833700" cy="14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c8e5a4f1d_4_11"/>
          <p:cNvSpPr txBox="1"/>
          <p:nvPr>
            <p:ph idx="1" type="body"/>
          </p:nvPr>
        </p:nvSpPr>
        <p:spPr>
          <a:xfrm>
            <a:off x="719999" y="2541599"/>
            <a:ext cx="4981500" cy="35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c8e5a4f1d_4_11"/>
          <p:cNvSpPr/>
          <p:nvPr>
            <p:ph idx="2" type="pic"/>
          </p:nvPr>
        </p:nvSpPr>
        <p:spPr>
          <a:xfrm>
            <a:off x="7127399" y="0"/>
            <a:ext cx="5064600" cy="2286000"/>
          </a:xfrm>
          <a:prstGeom prst="rect">
            <a:avLst/>
          </a:prstGeom>
        </p:spPr>
      </p:sp>
      <p:sp>
        <p:nvSpPr>
          <p:cNvPr id="215" name="Google Shape;215;g35c8e5a4f1d_4_11"/>
          <p:cNvSpPr/>
          <p:nvPr>
            <p:ph idx="3" type="pic"/>
          </p:nvPr>
        </p:nvSpPr>
        <p:spPr>
          <a:xfrm>
            <a:off x="7729581" y="2286000"/>
            <a:ext cx="4462500" cy="2286000"/>
          </a:xfrm>
          <a:prstGeom prst="rect">
            <a:avLst/>
          </a:prstGeom>
        </p:spPr>
      </p:sp>
      <p:sp>
        <p:nvSpPr>
          <p:cNvPr id="216" name="Google Shape;216;g35c8e5a4f1d_4_11"/>
          <p:cNvSpPr/>
          <p:nvPr>
            <p:ph idx="4" type="pic"/>
          </p:nvPr>
        </p:nvSpPr>
        <p:spPr>
          <a:xfrm>
            <a:off x="6529067" y="4572000"/>
            <a:ext cx="5662800" cy="2286000"/>
          </a:xfrm>
          <a:prstGeom prst="rect">
            <a:avLst/>
          </a:prstGeom>
        </p:spPr>
      </p:sp>
      <p:sp>
        <p:nvSpPr>
          <p:cNvPr id="217" name="Google Shape;217;g35c8e5a4f1d_4_11"/>
          <p:cNvSpPr txBox="1"/>
          <p:nvPr>
            <p:ph idx="12" type="sldNum"/>
          </p:nvPr>
        </p:nvSpPr>
        <p:spPr>
          <a:xfrm>
            <a:off x="9329739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g35c8e5a4f1d_4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" y="-1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5c8e5a4f1d_4_11"/>
          <p:cNvSpPr/>
          <p:nvPr/>
        </p:nvSpPr>
        <p:spPr>
          <a:xfrm>
            <a:off x="2226125" y="-380525"/>
            <a:ext cx="7693500" cy="7565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g35c8e5a4f1d_4_11"/>
          <p:cNvSpPr txBox="1"/>
          <p:nvPr/>
        </p:nvSpPr>
        <p:spPr>
          <a:xfrm>
            <a:off x="4016550" y="270725"/>
            <a:ext cx="4462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5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4. Is it SOLID? </a:t>
            </a:r>
            <a:endParaRPr sz="475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g35c8e5a4f1d_4_11"/>
          <p:cNvSpPr txBox="1"/>
          <p:nvPr/>
        </p:nvSpPr>
        <p:spPr>
          <a:xfrm>
            <a:off x="2943600" y="1339600"/>
            <a:ext cx="6608400" cy="50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S: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Extensive use of Controllers and Models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(e.g. MAnimalController, MedicalRecordController, etc.)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4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O: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Using inheritance, Builder,  Strategy,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Factory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DPs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L: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Child methods override Parents, Decorator DP used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4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I: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Interfaces like Adoptable, Treatable…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D: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(could be improved)  </a:t>
            </a:r>
            <a:b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 -  </a:t>
            </a:r>
            <a:r>
              <a:rPr i="1"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controllers hardcode Scanner (tight coupling)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	solution: Scanner injection 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-"/>
            </a:pPr>
            <a:r>
              <a:rPr i="1"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more Interfaces to implement</a:t>
            </a:r>
            <a:endParaRPr i="1"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solution: Interfaces for all Services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>
            <p:ph idx="11" type="ftr"/>
          </p:nvPr>
        </p:nvSpPr>
        <p:spPr>
          <a:xfrm>
            <a:off x="3594100" y="6138000"/>
            <a:ext cx="50037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Structures and Algorithms</a:t>
            </a:r>
            <a:endParaRPr/>
          </a:p>
        </p:txBody>
      </p:sp>
      <p:sp>
        <p:nvSpPr>
          <p:cNvPr id="227" name="Google Shape;227;p8"/>
          <p:cNvSpPr txBox="1"/>
          <p:nvPr>
            <p:ph idx="12" type="sldNum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710078" y="23425"/>
            <a:ext cx="10535400" cy="6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Did you use data structures? </a:t>
            </a:r>
            <a:endParaRPr sz="4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</a:rPr>
              <a:t>ArrayList &lt;Animal&gt;: </a:t>
            </a:r>
            <a:endParaRPr i="1" sz="3000">
              <a:solidFill>
                <a:schemeClr val="accent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○"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good random access and iteration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Queue &lt;Animal&gt; (Shelter Queue) </a:t>
            </a:r>
            <a:endParaRPr i="1" sz="30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○"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FIFO adoption, task queues…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</a:rPr>
              <a:t>HashMap &lt;String, Animal&gt; </a:t>
            </a:r>
            <a:endParaRPr i="1" sz="3000">
              <a:solidFill>
                <a:schemeClr val="accent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○"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looking up animals by String id</a:t>
            </a: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List &lt;String&gt; for MedicalRecord	</a:t>
            </a:r>
            <a:endParaRPr i="1" sz="30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Char char="○"/>
            </a:pPr>
            <a:r>
              <a:rPr lang="en-US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listing check-ups, vaccines, treatments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8"/>
          <p:cNvSpPr txBox="1"/>
          <p:nvPr>
            <p:ph idx="10" type="dt"/>
          </p:nvPr>
        </p:nvSpPr>
        <p:spPr>
          <a:xfrm>
            <a:off x="710065" y="6138000"/>
            <a:ext cx="2130300" cy="720000"/>
          </a:xfrm>
          <a:prstGeom prst="rect">
            <a:avLst/>
          </a:prstGeom>
        </p:spPr>
        <p:txBody>
          <a:bodyPr anchorCtr="0" anchor="ctr" bIns="180000" lIns="0" spcFirstLastPara="1" rIns="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Thursday, May 29th 2025</a:t>
            </a:r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850" y="1001350"/>
            <a:ext cx="3331250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bVTI">
  <a:themeElements>
    <a:clrScheme name="Blob V2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2025-05-28T17:24:19Z</dcterms:created>
  <dc:creator>Tarassova, Anastassia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